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3" r:id="rId3"/>
    <p:sldId id="258" r:id="rId4"/>
    <p:sldId id="259" r:id="rId5"/>
    <p:sldId id="260" r:id="rId6"/>
    <p:sldId id="261" r:id="rId7"/>
    <p:sldId id="289" r:id="rId8"/>
    <p:sldId id="290" r:id="rId9"/>
    <p:sldId id="291" r:id="rId10"/>
    <p:sldId id="262" r:id="rId11"/>
    <p:sldId id="277" r:id="rId12"/>
    <p:sldId id="278" r:id="rId13"/>
    <p:sldId id="279" r:id="rId14"/>
    <p:sldId id="272" r:id="rId15"/>
    <p:sldId id="288"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0" d="100"/>
          <a:sy n="70" d="100"/>
        </p:scale>
        <p:origin x="73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11/24/2025</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11/24/2025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11/24/2025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11/24/2025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11/24/2025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11/24/2025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11/24/2025</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2A93609-207B-54F3-F6A4-C4BA5FD8CCC6}"/>
              </a:ext>
            </a:extLst>
          </p:cNvPr>
          <p:cNvSpPr>
            <a:spLocks noGrp="1"/>
          </p:cNvSpPr>
          <p:nvPr>
            <p:ph type="ctrTitle"/>
          </p:nvPr>
        </p:nvSpPr>
        <p:spPr/>
        <p:txBody>
          <a:bodyPr/>
          <a:lstStyle/>
          <a:p>
            <a:r>
              <a:rPr lang="en-US" sz="2400" b="1" dirty="0">
                <a:solidFill>
                  <a:srgbClr val="0070C0"/>
                </a:solidFill>
              </a:rPr>
              <a:t>THE UNITED REPUBLIC OF TANZANIA </a:t>
            </a:r>
            <a:br>
              <a:rPr lang="en-US" sz="2400" b="1" dirty="0">
                <a:solidFill>
                  <a:srgbClr val="0070C0"/>
                </a:solidFill>
              </a:rPr>
            </a:br>
            <a:r>
              <a:rPr lang="en-US" sz="2400" b="1" dirty="0">
                <a:solidFill>
                  <a:srgbClr val="0070C0"/>
                </a:solidFill>
              </a:rPr>
              <a:t/>
            </a:r>
            <a:br>
              <a:rPr lang="en-US" sz="2400" b="1" dirty="0">
                <a:solidFill>
                  <a:srgbClr val="0070C0"/>
                </a:solidFill>
              </a:rPr>
            </a:br>
            <a:r>
              <a:rPr lang="en-US" sz="1600" b="1" dirty="0">
                <a:solidFill>
                  <a:srgbClr val="0070C0"/>
                </a:solidFill>
              </a:rPr>
              <a:t>TANZANIA PUBLIC BAR ASSOCIATION </a:t>
            </a:r>
            <a:r>
              <a:rPr lang="en-US" sz="1200" dirty="0"/>
              <a:t/>
            </a:r>
            <a:br>
              <a:rPr lang="en-US" sz="1200" dirty="0"/>
            </a:br>
            <a:endParaRPr lang="en-US" sz="1200" dirty="0"/>
          </a:p>
        </p:txBody>
      </p:sp>
      <p:sp>
        <p:nvSpPr>
          <p:cNvPr id="3" name="Subtitle 2">
            <a:extLst>
              <a:ext uri="{FF2B5EF4-FFF2-40B4-BE49-F238E27FC236}">
                <a16:creationId xmlns:a16="http://schemas.microsoft.com/office/drawing/2014/main" xmlns="" id="{8A8B7940-DC51-40F5-7DC9-7C630FAC75C1}"/>
              </a:ext>
            </a:extLst>
          </p:cNvPr>
          <p:cNvSpPr>
            <a:spLocks noGrp="1"/>
          </p:cNvSpPr>
          <p:nvPr>
            <p:ph type="subTitle" idx="1"/>
          </p:nvPr>
        </p:nvSpPr>
        <p:spPr/>
        <p:txBody>
          <a:bodyPr/>
          <a:lstStyle/>
          <a:p>
            <a:r>
              <a:rPr lang="en-US" sz="1400" b="1" dirty="0">
                <a:solidFill>
                  <a:schemeClr val="accent4"/>
                </a:solidFill>
              </a:rPr>
              <a:t>TOPIC: THE LAW </a:t>
            </a:r>
            <a:r>
              <a:rPr lang="en-US" sz="1400" b="1" dirty="0" smtClean="0">
                <a:solidFill>
                  <a:schemeClr val="accent4"/>
                </a:solidFill>
              </a:rPr>
              <a:t>GOVERNING TOWN PLANNERS REGISTRATION BOARD</a:t>
            </a:r>
            <a:endParaRPr lang="en-US" sz="1400" b="1" dirty="0">
              <a:solidFill>
                <a:schemeClr val="accent4"/>
              </a:solidFill>
            </a:endParaRPr>
          </a:p>
          <a:p>
            <a:r>
              <a:rPr lang="en-US" sz="1600" b="1" dirty="0">
                <a:solidFill>
                  <a:srgbClr val="3333CC"/>
                </a:solidFill>
              </a:rPr>
              <a:t>Presented by: </a:t>
            </a:r>
            <a:r>
              <a:rPr lang="en-US" sz="1600" b="1" dirty="0" smtClean="0">
                <a:solidFill>
                  <a:srgbClr val="3333CC"/>
                </a:solidFill>
              </a:rPr>
              <a:t>Adv. Julius Frank Ngulizi</a:t>
            </a:r>
            <a:endParaRPr lang="en-US" b="1" dirty="0">
              <a:solidFill>
                <a:srgbClr val="3333CC"/>
              </a:solidFill>
            </a:endParaRPr>
          </a:p>
          <a:p>
            <a:pPr algn="l"/>
            <a:endParaRPr lang="en-US" b="1" dirty="0">
              <a:solidFill>
                <a:srgbClr val="3333CC"/>
              </a:solidFill>
            </a:endParaRPr>
          </a:p>
        </p:txBody>
      </p:sp>
    </p:spTree>
    <p:extLst>
      <p:ext uri="{BB962C8B-B14F-4D97-AF65-F5344CB8AC3E}">
        <p14:creationId xmlns:p14="http://schemas.microsoft.com/office/powerpoint/2010/main" val="42799788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F04A98-710D-A9F7-3D5B-35E5AE56CB73}"/>
              </a:ext>
            </a:extLst>
          </p:cNvPr>
          <p:cNvSpPr>
            <a:spLocks noGrp="1"/>
          </p:cNvSpPr>
          <p:nvPr>
            <p:ph type="title"/>
          </p:nvPr>
        </p:nvSpPr>
        <p:spPr/>
        <p:txBody>
          <a:bodyPr>
            <a:normAutofit/>
          </a:bodyPr>
          <a:lstStyle/>
          <a:p>
            <a:r>
              <a:rPr lang="en-US" dirty="0"/>
              <a:t>Professional liability in the firm</a:t>
            </a:r>
            <a:endParaRPr lang="en-US" b="1" dirty="0">
              <a:solidFill>
                <a:srgbClr val="3333CC"/>
              </a:solidFill>
            </a:endParaRPr>
          </a:p>
        </p:txBody>
      </p:sp>
      <p:sp>
        <p:nvSpPr>
          <p:cNvPr id="3" name="Content Placeholder 2">
            <a:extLst>
              <a:ext uri="{FF2B5EF4-FFF2-40B4-BE49-F238E27FC236}">
                <a16:creationId xmlns:a16="http://schemas.microsoft.com/office/drawing/2014/main" xmlns="" id="{9DED20DA-A897-7DA2-F4AA-DF946CEFB726}"/>
              </a:ext>
            </a:extLst>
          </p:cNvPr>
          <p:cNvSpPr>
            <a:spLocks noGrp="1"/>
          </p:cNvSpPr>
          <p:nvPr>
            <p:ph idx="1"/>
          </p:nvPr>
        </p:nvSpPr>
        <p:spPr>
          <a:xfrm>
            <a:off x="1306533" y="2464465"/>
            <a:ext cx="9601196" cy="3318936"/>
          </a:xfrm>
        </p:spPr>
        <p:txBody>
          <a:bodyPr>
            <a:normAutofit/>
          </a:bodyPr>
          <a:lstStyle/>
          <a:p>
            <a:pPr algn="just"/>
            <a:r>
              <a:rPr lang="en-US" dirty="0"/>
              <a:t> </a:t>
            </a:r>
            <a:r>
              <a:rPr lang="en-US" dirty="0"/>
              <a:t>Professional liabilities shall rest with a natural person of the respective firm. </a:t>
            </a:r>
            <a:r>
              <a:rPr lang="en-US" dirty="0" err="1"/>
              <a:t>Reg</a:t>
            </a:r>
            <a:r>
              <a:rPr lang="en-US" dirty="0"/>
              <a:t> 19</a:t>
            </a:r>
            <a:r>
              <a:rPr lang="en-US" dirty="0" smtClean="0"/>
              <a:t>.</a:t>
            </a:r>
          </a:p>
          <a:p>
            <a:pPr marL="0" indent="0" algn="just">
              <a:buNone/>
            </a:pPr>
            <a:r>
              <a:rPr lang="en-US" dirty="0" smtClean="0"/>
              <a:t> </a:t>
            </a:r>
            <a:r>
              <a:rPr lang="en-US" dirty="0"/>
              <a:t>Illustration: If X serves as the Director of Firm Y, and the firm has performed urban planning services without remitting the requisite professional fees, the Board shall initiate disciplinary proceedings by revoking X’s registration</a:t>
            </a:r>
            <a:r>
              <a:rPr lang="en-US" dirty="0" smtClean="0"/>
              <a:t>.</a:t>
            </a:r>
          </a:p>
          <a:p>
            <a:pPr algn="just"/>
            <a:endParaRPr lang="en-US" dirty="0"/>
          </a:p>
        </p:txBody>
      </p:sp>
    </p:spTree>
    <p:extLst>
      <p:ext uri="{BB962C8B-B14F-4D97-AF65-F5344CB8AC3E}">
        <p14:creationId xmlns:p14="http://schemas.microsoft.com/office/powerpoint/2010/main" val="42765022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15F176-5DE6-ED0C-88F7-3BE0BC828128}"/>
              </a:ext>
            </a:extLst>
          </p:cNvPr>
          <p:cNvSpPr>
            <a:spLocks noGrp="1"/>
          </p:cNvSpPr>
          <p:nvPr>
            <p:ph type="title"/>
          </p:nvPr>
        </p:nvSpPr>
        <p:spPr/>
        <p:txBody>
          <a:bodyPr>
            <a:normAutofit fontScale="90000"/>
          </a:bodyPr>
          <a:lstStyle/>
          <a:p>
            <a:r>
              <a:rPr lang="en-US" dirty="0"/>
              <a:t>Firm to have office plaque and letter head. </a:t>
            </a:r>
            <a:r>
              <a:rPr lang="en-US" dirty="0" err="1"/>
              <a:t>Reg</a:t>
            </a:r>
            <a:r>
              <a:rPr lang="en-US" dirty="0"/>
              <a:t> 26</a:t>
            </a:r>
            <a:endParaRPr lang="en-US" dirty="0"/>
          </a:p>
        </p:txBody>
      </p:sp>
      <p:sp>
        <p:nvSpPr>
          <p:cNvPr id="3" name="Content Placeholder 2">
            <a:extLst>
              <a:ext uri="{FF2B5EF4-FFF2-40B4-BE49-F238E27FC236}">
                <a16:creationId xmlns:a16="http://schemas.microsoft.com/office/drawing/2014/main" xmlns="" id="{6A6A91D3-F789-C00C-7C9B-B438E2EA563B}"/>
              </a:ext>
            </a:extLst>
          </p:cNvPr>
          <p:cNvSpPr>
            <a:spLocks noGrp="1"/>
          </p:cNvSpPr>
          <p:nvPr>
            <p:ph idx="1"/>
          </p:nvPr>
        </p:nvSpPr>
        <p:spPr/>
        <p:txBody>
          <a:bodyPr>
            <a:normAutofit/>
          </a:bodyPr>
          <a:lstStyle/>
          <a:p>
            <a:r>
              <a:rPr lang="en-US" dirty="0"/>
              <a:t> </a:t>
            </a:r>
            <a:r>
              <a:rPr lang="en-US" dirty="0"/>
              <a:t>The office plaque shall be maintained in its designated position for the entire term of the office’s registration</a:t>
            </a:r>
            <a:r>
              <a:rPr lang="en-US" dirty="0" smtClean="0"/>
              <a:t>.</a:t>
            </a:r>
          </a:p>
          <a:p>
            <a:r>
              <a:rPr lang="en-US" dirty="0"/>
              <a:t>The letter headed papers which shall be in all its official communication</a:t>
            </a:r>
            <a:r>
              <a:rPr lang="en-US" dirty="0" smtClean="0"/>
              <a:t>.</a:t>
            </a:r>
          </a:p>
          <a:p>
            <a:r>
              <a:rPr lang="en-US" dirty="0"/>
              <a:t>Failure to mount an office plaque shall be subject to a penalty of TZS 300,000</a:t>
            </a:r>
            <a:r>
              <a:rPr lang="en-US" dirty="0" smtClean="0"/>
              <a:t>/=.</a:t>
            </a:r>
            <a:endParaRPr lang="en-US" dirty="0"/>
          </a:p>
          <a:p>
            <a:endParaRPr lang="en-US" dirty="0"/>
          </a:p>
          <a:p>
            <a:endParaRPr lang="en-US" dirty="0"/>
          </a:p>
          <a:p>
            <a:endParaRPr lang="en-US" dirty="0"/>
          </a:p>
        </p:txBody>
      </p:sp>
    </p:spTree>
    <p:extLst>
      <p:ext uri="{BB962C8B-B14F-4D97-AF65-F5344CB8AC3E}">
        <p14:creationId xmlns:p14="http://schemas.microsoft.com/office/powerpoint/2010/main" val="14409780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8011924-BA00-B0B1-45F3-6A2D4552DFFB}"/>
              </a:ext>
            </a:extLst>
          </p:cNvPr>
          <p:cNvSpPr>
            <a:spLocks noGrp="1"/>
          </p:cNvSpPr>
          <p:nvPr>
            <p:ph type="title"/>
          </p:nvPr>
        </p:nvSpPr>
        <p:spPr/>
        <p:txBody>
          <a:bodyPr/>
          <a:lstStyle/>
          <a:p>
            <a:r>
              <a:rPr lang="en-US" b="1" dirty="0" smtClean="0">
                <a:solidFill>
                  <a:srgbClr val="3333CC"/>
                </a:solidFill>
              </a:rPr>
              <a:t>Physical Address . </a:t>
            </a:r>
            <a:r>
              <a:rPr lang="en-US" b="1" dirty="0" err="1" smtClean="0">
                <a:solidFill>
                  <a:srgbClr val="3333CC"/>
                </a:solidFill>
              </a:rPr>
              <a:t>Reg</a:t>
            </a:r>
            <a:r>
              <a:rPr lang="en-US" b="1" dirty="0" smtClean="0">
                <a:solidFill>
                  <a:srgbClr val="3333CC"/>
                </a:solidFill>
              </a:rPr>
              <a:t> 26(3)</a:t>
            </a:r>
            <a:endParaRPr lang="en-US" b="1" dirty="0">
              <a:solidFill>
                <a:srgbClr val="3333CC"/>
              </a:solidFill>
            </a:endParaRPr>
          </a:p>
        </p:txBody>
      </p:sp>
      <p:sp>
        <p:nvSpPr>
          <p:cNvPr id="3" name="Content Placeholder 2">
            <a:extLst>
              <a:ext uri="{FF2B5EF4-FFF2-40B4-BE49-F238E27FC236}">
                <a16:creationId xmlns:a16="http://schemas.microsoft.com/office/drawing/2014/main" xmlns="" id="{AC674426-A97E-2D64-871A-2767168D2D53}"/>
              </a:ext>
            </a:extLst>
          </p:cNvPr>
          <p:cNvSpPr>
            <a:spLocks noGrp="1"/>
          </p:cNvSpPr>
          <p:nvPr>
            <p:ph idx="1"/>
          </p:nvPr>
        </p:nvSpPr>
        <p:spPr/>
        <p:txBody>
          <a:bodyPr>
            <a:normAutofit/>
          </a:bodyPr>
          <a:lstStyle/>
          <a:p>
            <a:r>
              <a:rPr lang="en-US" dirty="0" smtClean="0"/>
              <a:t>A </a:t>
            </a:r>
            <a:r>
              <a:rPr lang="en-US" dirty="0"/>
              <a:t>registered firm or person shall inform the Board on any change of physical address, postal address, email address, telephone numbers or any other information as required by the Board manner</a:t>
            </a:r>
            <a:r>
              <a:rPr lang="en-US" dirty="0" smtClean="0"/>
              <a:t>.</a:t>
            </a:r>
          </a:p>
          <a:p>
            <a:r>
              <a:rPr lang="en-US" dirty="0" smtClean="0"/>
              <a:t> </a:t>
            </a:r>
            <a:r>
              <a:rPr lang="en-US" dirty="0"/>
              <a:t>Failure to submit updated contact address shall be subjected to a penalty of TZS 200,000/</a:t>
            </a:r>
            <a:endParaRPr lang="en-US" dirty="0"/>
          </a:p>
        </p:txBody>
      </p:sp>
    </p:spTree>
    <p:extLst>
      <p:ext uri="{BB962C8B-B14F-4D97-AF65-F5344CB8AC3E}">
        <p14:creationId xmlns:p14="http://schemas.microsoft.com/office/powerpoint/2010/main" val="34039014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4EF189-50D6-B8BD-29C8-0C077802E391}"/>
              </a:ext>
            </a:extLst>
          </p:cNvPr>
          <p:cNvSpPr>
            <a:spLocks noGrp="1"/>
          </p:cNvSpPr>
          <p:nvPr>
            <p:ph type="title"/>
          </p:nvPr>
        </p:nvSpPr>
        <p:spPr/>
        <p:txBody>
          <a:bodyPr/>
          <a:lstStyle/>
          <a:p>
            <a:r>
              <a:rPr lang="en-US" dirty="0"/>
              <a:t>Cancellation of registration. S 15</a:t>
            </a:r>
            <a:endParaRPr lang="en-US" b="1" dirty="0">
              <a:solidFill>
                <a:srgbClr val="3333CC"/>
              </a:solidFill>
            </a:endParaRPr>
          </a:p>
        </p:txBody>
      </p:sp>
      <p:sp>
        <p:nvSpPr>
          <p:cNvPr id="3" name="Content Placeholder 2">
            <a:extLst>
              <a:ext uri="{FF2B5EF4-FFF2-40B4-BE49-F238E27FC236}">
                <a16:creationId xmlns:a16="http://schemas.microsoft.com/office/drawing/2014/main" xmlns="" id="{1DF2DCA6-4167-C519-4142-8EBD5685EFD3}"/>
              </a:ext>
            </a:extLst>
          </p:cNvPr>
          <p:cNvSpPr>
            <a:spLocks noGrp="1"/>
          </p:cNvSpPr>
          <p:nvPr>
            <p:ph idx="1"/>
          </p:nvPr>
        </p:nvSpPr>
        <p:spPr/>
        <p:txBody>
          <a:bodyPr>
            <a:normAutofit fontScale="92500" lnSpcReduction="20000"/>
          </a:bodyPr>
          <a:lstStyle/>
          <a:p>
            <a:r>
              <a:rPr lang="en-US" dirty="0"/>
              <a:t>Died </a:t>
            </a:r>
            <a:endParaRPr lang="en-US" dirty="0" smtClean="0"/>
          </a:p>
          <a:p>
            <a:r>
              <a:rPr lang="en-US" dirty="0" smtClean="0"/>
              <a:t>Failed </a:t>
            </a:r>
            <a:r>
              <a:rPr lang="en-US" dirty="0"/>
              <a:t>to pay prescribed fee. </a:t>
            </a:r>
            <a:r>
              <a:rPr lang="en-US" dirty="0" err="1"/>
              <a:t>eg</a:t>
            </a:r>
            <a:r>
              <a:rPr lang="en-US" dirty="0"/>
              <a:t> Annul Subscription fee, professional fee etc</a:t>
            </a:r>
            <a:r>
              <a:rPr lang="en-US" dirty="0" smtClean="0"/>
              <a:t>.</a:t>
            </a:r>
          </a:p>
          <a:p>
            <a:r>
              <a:rPr lang="en-US" dirty="0"/>
              <a:t>Failed within a period of twelve months from the date of registration to notify the Registrar of his current address</a:t>
            </a:r>
            <a:r>
              <a:rPr lang="en-US" dirty="0" smtClean="0"/>
              <a:t>.</a:t>
            </a:r>
          </a:p>
          <a:p>
            <a:r>
              <a:rPr lang="en-US" dirty="0"/>
              <a:t>Requested that his name be deleted from the </a:t>
            </a:r>
            <a:r>
              <a:rPr lang="en-US" dirty="0" smtClean="0"/>
              <a:t>Register.</a:t>
            </a:r>
          </a:p>
          <a:p>
            <a:r>
              <a:rPr lang="en-US" dirty="0"/>
              <a:t>Found guilty of misconduct</a:t>
            </a:r>
            <a:r>
              <a:rPr lang="en-US" dirty="0" smtClean="0"/>
              <a:t>.</a:t>
            </a:r>
          </a:p>
          <a:p>
            <a:r>
              <a:rPr lang="en-US" dirty="0"/>
              <a:t>Lost qualification in respect of which he was registered.</a:t>
            </a:r>
            <a:endParaRPr lang="en-US" dirty="0"/>
          </a:p>
          <a:p>
            <a:r>
              <a:rPr lang="en-US" dirty="0"/>
              <a:t>Adjudged bankrupt.</a:t>
            </a:r>
            <a:endParaRPr lang="en-US" dirty="0"/>
          </a:p>
        </p:txBody>
      </p:sp>
    </p:spTree>
    <p:extLst>
      <p:ext uri="{BB962C8B-B14F-4D97-AF65-F5344CB8AC3E}">
        <p14:creationId xmlns:p14="http://schemas.microsoft.com/office/powerpoint/2010/main" val="21768556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48B55A-5E84-4A24-E6A7-F0930EA0F359}"/>
              </a:ext>
            </a:extLst>
          </p:cNvPr>
          <p:cNvSpPr>
            <a:spLocks noGrp="1"/>
          </p:cNvSpPr>
          <p:nvPr>
            <p:ph type="title"/>
          </p:nvPr>
        </p:nvSpPr>
        <p:spPr/>
        <p:txBody>
          <a:bodyPr>
            <a:normAutofit/>
          </a:bodyPr>
          <a:lstStyle/>
          <a:p>
            <a:r>
              <a:rPr lang="en-US" dirty="0"/>
              <a:t>Cancellation of registration. S 15</a:t>
            </a:r>
            <a:endParaRPr lang="en-US" dirty="0"/>
          </a:p>
        </p:txBody>
      </p:sp>
      <p:sp>
        <p:nvSpPr>
          <p:cNvPr id="3" name="Content Placeholder 2">
            <a:extLst>
              <a:ext uri="{FF2B5EF4-FFF2-40B4-BE49-F238E27FC236}">
                <a16:creationId xmlns:a16="http://schemas.microsoft.com/office/drawing/2014/main" xmlns="" id="{D1AD9E46-AAD6-83E2-CB0F-62DB32F934AC}"/>
              </a:ext>
            </a:extLst>
          </p:cNvPr>
          <p:cNvSpPr>
            <a:spLocks noGrp="1"/>
          </p:cNvSpPr>
          <p:nvPr>
            <p:ph idx="1"/>
          </p:nvPr>
        </p:nvSpPr>
        <p:spPr/>
        <p:txBody>
          <a:bodyPr>
            <a:normAutofit/>
          </a:bodyPr>
          <a:lstStyle/>
          <a:p>
            <a:r>
              <a:rPr lang="en-US" dirty="0"/>
              <a:t> </a:t>
            </a:r>
            <a:r>
              <a:rPr lang="en-US" sz="4000" dirty="0"/>
              <a:t>Placed under receivership or liquidation voluntarily for purpose of deceiving creditors</a:t>
            </a:r>
            <a:r>
              <a:rPr lang="en-US" sz="4000" dirty="0" smtClean="0"/>
              <a:t>.</a:t>
            </a:r>
          </a:p>
          <a:p>
            <a:pPr marL="0" indent="0">
              <a:buNone/>
            </a:pPr>
            <a:endParaRPr lang="en-US" sz="3200" dirty="0"/>
          </a:p>
        </p:txBody>
      </p:sp>
    </p:spTree>
    <p:extLst>
      <p:ext uri="{BB962C8B-B14F-4D97-AF65-F5344CB8AC3E}">
        <p14:creationId xmlns:p14="http://schemas.microsoft.com/office/powerpoint/2010/main" val="39709999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F6F33E-A0A0-9875-F697-B7DC1A9C9E30}"/>
              </a:ext>
            </a:extLst>
          </p:cNvPr>
          <p:cNvSpPr>
            <a:spLocks noGrp="1"/>
          </p:cNvSpPr>
          <p:nvPr>
            <p:ph type="ctrTitle"/>
          </p:nvPr>
        </p:nvSpPr>
        <p:spPr/>
        <p:txBody>
          <a:bodyPr/>
          <a:lstStyle/>
          <a:p>
            <a:r>
              <a:rPr lang="en-US" b="1" dirty="0">
                <a:solidFill>
                  <a:srgbClr val="3333CC"/>
                </a:solidFill>
              </a:rPr>
              <a:t>Thank you</a:t>
            </a:r>
          </a:p>
        </p:txBody>
      </p:sp>
      <p:sp>
        <p:nvSpPr>
          <p:cNvPr id="3" name="Subtitle 2">
            <a:extLst>
              <a:ext uri="{FF2B5EF4-FFF2-40B4-BE49-F238E27FC236}">
                <a16:creationId xmlns:a16="http://schemas.microsoft.com/office/drawing/2014/main" xmlns="" id="{825A78D1-A0C9-45FD-650B-8327328F07CE}"/>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5178710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5F88B6-F7BF-8ECE-E93B-FC14C235908C}"/>
              </a:ext>
            </a:extLst>
          </p:cNvPr>
          <p:cNvSpPr>
            <a:spLocks noGrp="1"/>
          </p:cNvSpPr>
          <p:nvPr>
            <p:ph type="title"/>
          </p:nvPr>
        </p:nvSpPr>
        <p:spPr/>
        <p:txBody>
          <a:bodyPr/>
          <a:lstStyle/>
          <a:p>
            <a:r>
              <a:rPr lang="en-US" b="1" dirty="0">
                <a:solidFill>
                  <a:srgbClr val="3333CC"/>
                </a:solidFill>
              </a:rPr>
              <a:t>Introduction</a:t>
            </a:r>
          </a:p>
        </p:txBody>
      </p:sp>
      <p:sp>
        <p:nvSpPr>
          <p:cNvPr id="3" name="Content Placeholder 2">
            <a:extLst>
              <a:ext uri="{FF2B5EF4-FFF2-40B4-BE49-F238E27FC236}">
                <a16:creationId xmlns:a16="http://schemas.microsoft.com/office/drawing/2014/main" xmlns="" id="{E5FA5C98-73E7-824D-3001-00CDD528640D}"/>
              </a:ext>
            </a:extLst>
          </p:cNvPr>
          <p:cNvSpPr>
            <a:spLocks noGrp="1"/>
          </p:cNvSpPr>
          <p:nvPr>
            <p:ph sz="half" idx="1"/>
          </p:nvPr>
        </p:nvSpPr>
        <p:spPr/>
        <p:txBody>
          <a:bodyPr>
            <a:normAutofit fontScale="92500" lnSpcReduction="10000"/>
          </a:bodyPr>
          <a:lstStyle/>
          <a:p>
            <a:pPr marL="0" marR="0" lvl="0" indent="0" algn="l" defTabSz="457200" rtl="0" eaLnBrk="1" fontAlgn="auto" latinLnBrk="0" hangingPunct="1">
              <a:lnSpc>
                <a:spcPct val="100000"/>
              </a:lnSpc>
              <a:spcBef>
                <a:spcPct val="20000"/>
              </a:spcBef>
              <a:spcAft>
                <a:spcPts val="600"/>
              </a:spcAft>
              <a:buClr>
                <a:srgbClr val="83992A"/>
              </a:buClr>
              <a:buSzPct val="115000"/>
              <a:buFont typeface="Arial"/>
              <a:buNone/>
              <a:tabLst/>
              <a:defRPr/>
            </a:pPr>
            <a:endParaRPr kumimoji="0" lang="en-US" sz="600" b="1" i="0" u="none" strike="noStrike" kern="1200" cap="none" spc="0" normalizeH="0" baseline="0" noProof="0" dirty="0">
              <a:ln>
                <a:noFill/>
              </a:ln>
              <a:solidFill>
                <a:prstClr val="black">
                  <a:lumMod val="85000"/>
                  <a:lumOff val="15000"/>
                </a:prstClr>
              </a:solidFill>
              <a:effectLst/>
              <a:uLnTx/>
              <a:uFillTx/>
              <a:latin typeface="Garamond" panose="02020404030301010803"/>
              <a:ea typeface="+mn-ea"/>
              <a:cs typeface="+mn-cs"/>
            </a:endParaRPr>
          </a:p>
          <a:p>
            <a:pPr marL="285750" marR="0" lvl="0" indent="-285750" algn="just" defTabSz="457200" rtl="0" eaLnBrk="1" fontAlgn="auto" latinLnBrk="0" hangingPunct="1">
              <a:lnSpc>
                <a:spcPct val="100000"/>
              </a:lnSpc>
              <a:spcBef>
                <a:spcPct val="20000"/>
              </a:spcBef>
              <a:spcAft>
                <a:spcPts val="600"/>
              </a:spcAft>
              <a:buClr>
                <a:srgbClr val="83992A"/>
              </a:buClr>
              <a:buSzPct val="115000"/>
              <a:buFont typeface="Arial"/>
              <a:buChar char="•"/>
              <a:tabLst/>
              <a:defRPr/>
            </a:pPr>
            <a:endParaRPr kumimoji="0" lang="en-US" sz="1100" b="1" i="0" u="none" strike="noStrike" kern="1200" cap="none" spc="0" normalizeH="0" baseline="0" noProof="0" dirty="0">
              <a:ln>
                <a:noFill/>
              </a:ln>
              <a:solidFill>
                <a:srgbClr val="D97828">
                  <a:lumMod val="75000"/>
                </a:srgbClr>
              </a:solidFill>
              <a:effectLst/>
              <a:uLnTx/>
              <a:uFillTx/>
              <a:latin typeface="Garamond" panose="02020404030301010803"/>
              <a:ea typeface="+mn-ea"/>
              <a:cs typeface="+mn-cs"/>
            </a:endParaRPr>
          </a:p>
          <a:p>
            <a:pPr marL="285750" marR="0" lvl="0" indent="-285750" algn="just" defTabSz="457200" rtl="0" eaLnBrk="1" fontAlgn="auto" latinLnBrk="0" hangingPunct="1">
              <a:lnSpc>
                <a:spcPct val="100000"/>
              </a:lnSpc>
              <a:spcBef>
                <a:spcPct val="20000"/>
              </a:spcBef>
              <a:spcAft>
                <a:spcPts val="600"/>
              </a:spcAft>
              <a:buClr>
                <a:srgbClr val="83992A"/>
              </a:buClr>
              <a:buSzPct val="115000"/>
              <a:buFont typeface="Arial"/>
              <a:buChar char="•"/>
              <a:tabLst/>
              <a:defRPr/>
            </a:pPr>
            <a:r>
              <a:rPr lang="en-US" sz="2200" b="1" noProof="0" dirty="0" smtClean="0">
                <a:solidFill>
                  <a:srgbClr val="3333CC"/>
                </a:solidFill>
                <a:latin typeface="Garamond" panose="02020404030301010803"/>
              </a:rPr>
              <a:t>Board</a:t>
            </a:r>
            <a:endParaRPr kumimoji="0" lang="en-US" sz="2200" b="1" i="0" u="none" strike="noStrike" kern="1200" cap="none" spc="0" normalizeH="0" baseline="0" noProof="0" dirty="0">
              <a:ln>
                <a:noFill/>
              </a:ln>
              <a:solidFill>
                <a:srgbClr val="3333CC"/>
              </a:solidFill>
              <a:effectLst/>
              <a:uLnTx/>
              <a:uFillTx/>
              <a:latin typeface="Garamond" panose="02020404030301010803"/>
              <a:ea typeface="+mn-ea"/>
              <a:cs typeface="+mn-cs"/>
            </a:endParaRPr>
          </a:p>
          <a:p>
            <a:pPr marL="0" marR="0" lvl="0" indent="0" algn="just" defTabSz="457200" rtl="0" eaLnBrk="1" fontAlgn="auto" latinLnBrk="0" hangingPunct="1">
              <a:lnSpc>
                <a:spcPct val="100000"/>
              </a:lnSpc>
              <a:spcBef>
                <a:spcPct val="20000"/>
              </a:spcBef>
              <a:spcAft>
                <a:spcPts val="600"/>
              </a:spcAft>
              <a:buClr>
                <a:srgbClr val="83992A"/>
              </a:buClr>
              <a:buSzPct val="115000"/>
              <a:buFont typeface="Arial"/>
              <a:buNone/>
              <a:tabLst/>
              <a:defRPr/>
            </a:pPr>
            <a:r>
              <a:rPr kumimoji="0" lang="en-US" sz="2200" b="1" i="0" u="none" strike="noStrike" kern="1200" cap="none" spc="0" normalizeH="0" baseline="0" noProof="0" dirty="0">
                <a:ln>
                  <a:noFill/>
                </a:ln>
                <a:solidFill>
                  <a:srgbClr val="3333CC"/>
                </a:solidFill>
                <a:effectLst/>
                <a:uLnTx/>
                <a:uFillTx/>
                <a:latin typeface="Garamond" panose="02020404030301010803"/>
                <a:ea typeface="+mn-ea"/>
                <a:cs typeface="+mn-cs"/>
              </a:rPr>
              <a:t>	</a:t>
            </a:r>
            <a:r>
              <a:rPr kumimoji="0" lang="en-US" sz="2900" b="1" i="0" u="none" strike="noStrike" kern="1200" cap="none" spc="0" normalizeH="0" baseline="0" noProof="0" dirty="0">
                <a:ln>
                  <a:noFill/>
                </a:ln>
                <a:solidFill>
                  <a:srgbClr val="C00000"/>
                </a:solidFill>
                <a:effectLst/>
                <a:uLnTx/>
                <a:uFillTx/>
                <a:latin typeface="Garamond" panose="02020404030301010803"/>
                <a:ea typeface="+mn-ea"/>
                <a:cs typeface="+mn-cs"/>
              </a:rPr>
              <a:t>Section </a:t>
            </a:r>
            <a:r>
              <a:rPr lang="en-US" sz="2900" b="1" dirty="0" smtClean="0">
                <a:solidFill>
                  <a:srgbClr val="C00000"/>
                </a:solidFill>
                <a:latin typeface="Garamond" panose="02020404030301010803"/>
              </a:rPr>
              <a:t>4(1)</a:t>
            </a:r>
            <a:r>
              <a:rPr kumimoji="0" lang="en-US" sz="2900" b="1" i="0" u="none" strike="noStrike" kern="1200" cap="none" spc="0" normalizeH="0" baseline="0" noProof="0" dirty="0" smtClean="0">
                <a:ln>
                  <a:noFill/>
                </a:ln>
                <a:solidFill>
                  <a:srgbClr val="C00000"/>
                </a:solidFill>
                <a:effectLst/>
                <a:uLnTx/>
                <a:uFillTx/>
                <a:latin typeface="Garamond" panose="02020404030301010803"/>
                <a:ea typeface="+mn-ea"/>
                <a:cs typeface="+mn-cs"/>
              </a:rPr>
              <a:t> </a:t>
            </a:r>
            <a:r>
              <a:rPr kumimoji="0" lang="en-US" sz="2900" b="1" i="0" u="none" strike="noStrike" kern="1200" cap="none" spc="0" normalizeH="0" baseline="0" noProof="0" dirty="0">
                <a:ln>
                  <a:noFill/>
                </a:ln>
                <a:solidFill>
                  <a:srgbClr val="C00000"/>
                </a:solidFill>
                <a:effectLst/>
                <a:uLnTx/>
                <a:uFillTx/>
                <a:latin typeface="Garamond" panose="02020404030301010803"/>
                <a:ea typeface="+mn-ea"/>
                <a:cs typeface="+mn-cs"/>
              </a:rPr>
              <a:t>of the </a:t>
            </a:r>
            <a:r>
              <a:rPr lang="en-US" sz="2900" b="1" dirty="0">
                <a:solidFill>
                  <a:srgbClr val="C00000"/>
                </a:solidFill>
                <a:latin typeface="Garamond" panose="02020404030301010803"/>
              </a:rPr>
              <a:t> </a:t>
            </a:r>
            <a:r>
              <a:rPr lang="en-US" sz="2900" b="1" dirty="0" smtClean="0">
                <a:solidFill>
                  <a:srgbClr val="C00000"/>
                </a:solidFill>
                <a:latin typeface="Garamond" panose="02020404030301010803"/>
              </a:rPr>
              <a:t>TPRA</a:t>
            </a:r>
            <a:endParaRPr kumimoji="0" lang="en-US" sz="2900" b="1" i="0" u="none" strike="noStrike" kern="1200" cap="none" spc="0" normalizeH="0" baseline="0" noProof="0" dirty="0">
              <a:ln>
                <a:noFill/>
              </a:ln>
              <a:solidFill>
                <a:srgbClr val="C00000"/>
              </a:solidFill>
              <a:effectLst/>
              <a:uLnTx/>
              <a:uFillTx/>
              <a:latin typeface="Garamond" panose="02020404030301010803"/>
              <a:ea typeface="+mn-ea"/>
              <a:cs typeface="+mn-cs"/>
            </a:endParaRPr>
          </a:p>
          <a:p>
            <a:pPr marL="0" marR="0" lvl="0" indent="0" algn="just" defTabSz="457200" rtl="0" eaLnBrk="1" fontAlgn="auto" latinLnBrk="0" hangingPunct="1">
              <a:lnSpc>
                <a:spcPct val="100000"/>
              </a:lnSpc>
              <a:spcBef>
                <a:spcPct val="20000"/>
              </a:spcBef>
              <a:spcAft>
                <a:spcPts val="600"/>
              </a:spcAft>
              <a:buClr>
                <a:srgbClr val="83992A"/>
              </a:buClr>
              <a:buSzPct val="115000"/>
              <a:buFont typeface="Arial"/>
              <a:buNone/>
              <a:tabLst/>
              <a:defRPr/>
            </a:pPr>
            <a:r>
              <a:rPr lang="en-US" sz="2900" dirty="0" smtClean="0">
                <a:solidFill>
                  <a:prstClr val="black">
                    <a:lumMod val="85000"/>
                    <a:lumOff val="15000"/>
                  </a:prstClr>
                </a:solidFill>
                <a:latin typeface="Garamond" panose="02020404030301010803"/>
              </a:rPr>
              <a:t>The</a:t>
            </a:r>
            <a:r>
              <a:rPr lang="en-US" sz="2900" b="1" dirty="0" smtClean="0">
                <a:solidFill>
                  <a:prstClr val="black">
                    <a:lumMod val="85000"/>
                    <a:lumOff val="15000"/>
                  </a:prstClr>
                </a:solidFill>
                <a:latin typeface="Garamond" panose="02020404030301010803"/>
              </a:rPr>
              <a:t> </a:t>
            </a:r>
            <a:r>
              <a:rPr lang="en-US" sz="2900" dirty="0" smtClean="0">
                <a:solidFill>
                  <a:prstClr val="black">
                    <a:lumMod val="85000"/>
                    <a:lumOff val="15000"/>
                  </a:prstClr>
                </a:solidFill>
                <a:latin typeface="Garamond" panose="02020404030301010803"/>
              </a:rPr>
              <a:t>Town</a:t>
            </a:r>
            <a:r>
              <a:rPr lang="en-US" sz="2900" b="1" dirty="0" smtClean="0">
                <a:solidFill>
                  <a:prstClr val="black">
                    <a:lumMod val="85000"/>
                    <a:lumOff val="15000"/>
                  </a:prstClr>
                </a:solidFill>
                <a:latin typeface="Garamond" panose="02020404030301010803"/>
              </a:rPr>
              <a:t> </a:t>
            </a:r>
            <a:r>
              <a:rPr lang="en-US" sz="2900" noProof="0" dirty="0" smtClean="0">
                <a:solidFill>
                  <a:prstClr val="black">
                    <a:lumMod val="85000"/>
                    <a:lumOff val="15000"/>
                  </a:prstClr>
                </a:solidFill>
                <a:latin typeface="Garamond" panose="02020404030301010803"/>
              </a:rPr>
              <a:t>Planners Registration Board shall be responsible for regulating the activities and conduct of town planners</a:t>
            </a:r>
            <a:r>
              <a:rPr kumimoji="0" lang="en-US" sz="2600" b="0" i="0" u="none" strike="noStrike" kern="1200" cap="none" spc="0" normalizeH="0" baseline="0" noProof="0" dirty="0" smtClean="0">
                <a:ln>
                  <a:noFill/>
                </a:ln>
                <a:solidFill>
                  <a:prstClr val="black">
                    <a:lumMod val="85000"/>
                    <a:lumOff val="15000"/>
                  </a:prstClr>
                </a:solidFill>
                <a:effectLst/>
                <a:uLnTx/>
                <a:uFillTx/>
                <a:latin typeface="Garamond" panose="02020404030301010803"/>
                <a:ea typeface="+mn-ea"/>
                <a:cs typeface="+mn-cs"/>
              </a:rPr>
              <a:t>;</a:t>
            </a:r>
            <a:endParaRPr kumimoji="0" lang="en-US" sz="2600" b="1" i="0" u="none" strike="noStrike" kern="1200" cap="none" spc="0" normalizeH="0" baseline="0" noProof="0" dirty="0">
              <a:ln>
                <a:noFill/>
              </a:ln>
              <a:solidFill>
                <a:srgbClr val="D97828">
                  <a:lumMod val="75000"/>
                </a:srgbClr>
              </a:solidFill>
              <a:effectLst/>
              <a:uLnTx/>
              <a:uFillTx/>
              <a:latin typeface="Garamond" panose="02020404030301010803"/>
              <a:ea typeface="+mn-ea"/>
              <a:cs typeface="+mn-cs"/>
            </a:endParaRPr>
          </a:p>
          <a:p>
            <a:endParaRPr lang="en-US" dirty="0"/>
          </a:p>
        </p:txBody>
      </p:sp>
      <p:sp>
        <p:nvSpPr>
          <p:cNvPr id="4" name="Content Placeholder 3">
            <a:extLst>
              <a:ext uri="{FF2B5EF4-FFF2-40B4-BE49-F238E27FC236}">
                <a16:creationId xmlns:a16="http://schemas.microsoft.com/office/drawing/2014/main" xmlns="" id="{E9537EB5-B601-1249-DA3C-0BE8A5C9A622}"/>
              </a:ext>
            </a:extLst>
          </p:cNvPr>
          <p:cNvSpPr>
            <a:spLocks noGrp="1"/>
          </p:cNvSpPr>
          <p:nvPr>
            <p:ph sz="half" idx="2"/>
          </p:nvPr>
        </p:nvSpPr>
        <p:spPr/>
        <p:txBody>
          <a:bodyPr>
            <a:normAutofit fontScale="92500" lnSpcReduction="10000"/>
          </a:bodyPr>
          <a:lstStyle/>
          <a:p>
            <a:pPr marL="0" indent="0" algn="just">
              <a:buNone/>
            </a:pPr>
            <a:r>
              <a:rPr lang="en-US" sz="2400" b="1" dirty="0" smtClean="0">
                <a:solidFill>
                  <a:schemeClr val="accent5">
                    <a:lumMod val="75000"/>
                  </a:schemeClr>
                </a:solidFill>
              </a:rPr>
              <a:t>Objective</a:t>
            </a:r>
          </a:p>
          <a:p>
            <a:pPr marL="0" indent="0" algn="just">
              <a:buNone/>
            </a:pPr>
            <a:r>
              <a:rPr lang="en-US" b="1" dirty="0" smtClean="0">
                <a:solidFill>
                  <a:schemeClr val="accent5">
                    <a:lumMod val="75000"/>
                  </a:schemeClr>
                </a:solidFill>
              </a:rPr>
              <a:t>To underscore the imperative for urban planning professionals to comply with the law in the execution of their professional responsibilities.</a:t>
            </a:r>
          </a:p>
          <a:p>
            <a:pPr marL="0" indent="0" algn="just">
              <a:buNone/>
            </a:pPr>
            <a:r>
              <a:rPr lang="en-US" sz="2400" b="1" dirty="0" smtClean="0">
                <a:solidFill>
                  <a:schemeClr val="accent5">
                    <a:lumMod val="75000"/>
                  </a:schemeClr>
                </a:solidFill>
              </a:rPr>
              <a:t>To issue a warning to any individual not duly registered, prohibiting their engagement in any planning activities.</a:t>
            </a:r>
          </a:p>
        </p:txBody>
      </p:sp>
    </p:spTree>
    <p:extLst>
      <p:ext uri="{BB962C8B-B14F-4D97-AF65-F5344CB8AC3E}">
        <p14:creationId xmlns:p14="http://schemas.microsoft.com/office/powerpoint/2010/main" val="8317409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BA4B88C-FD1E-C82B-97D5-8E57ABA90C9F}"/>
              </a:ext>
            </a:extLst>
          </p:cNvPr>
          <p:cNvSpPr>
            <a:spLocks noGrp="1"/>
          </p:cNvSpPr>
          <p:nvPr>
            <p:ph type="title"/>
          </p:nvPr>
        </p:nvSpPr>
        <p:spPr/>
        <p:txBody>
          <a:bodyPr/>
          <a:lstStyle/>
          <a:p>
            <a:r>
              <a:rPr lang="en-US" b="1" dirty="0">
                <a:solidFill>
                  <a:srgbClr val="3333CC"/>
                </a:solidFill>
              </a:rPr>
              <a:t>Laws </a:t>
            </a:r>
            <a:r>
              <a:rPr lang="en-US" b="1" dirty="0" smtClean="0">
                <a:solidFill>
                  <a:srgbClr val="3333CC"/>
                </a:solidFill>
              </a:rPr>
              <a:t>Governing TPRB</a:t>
            </a:r>
            <a:endParaRPr lang="en-US" b="1" dirty="0">
              <a:solidFill>
                <a:srgbClr val="3333CC"/>
              </a:solidFill>
            </a:endParaRPr>
          </a:p>
        </p:txBody>
      </p:sp>
      <p:sp>
        <p:nvSpPr>
          <p:cNvPr id="3" name="Content Placeholder 2">
            <a:extLst>
              <a:ext uri="{FF2B5EF4-FFF2-40B4-BE49-F238E27FC236}">
                <a16:creationId xmlns:a16="http://schemas.microsoft.com/office/drawing/2014/main" xmlns="" id="{19CB0B45-5168-068E-93A5-6D21EB39A0FD}"/>
              </a:ext>
            </a:extLst>
          </p:cNvPr>
          <p:cNvSpPr>
            <a:spLocks noGrp="1"/>
          </p:cNvSpPr>
          <p:nvPr>
            <p:ph idx="1"/>
          </p:nvPr>
        </p:nvSpPr>
        <p:spPr/>
        <p:txBody>
          <a:bodyPr/>
          <a:lstStyle/>
          <a:p>
            <a:r>
              <a:rPr lang="en-US" dirty="0"/>
              <a:t>The </a:t>
            </a:r>
            <a:r>
              <a:rPr lang="en-US" dirty="0" smtClean="0"/>
              <a:t>Town Planners (Registration) Act CAP 426</a:t>
            </a:r>
            <a:endParaRPr lang="en-US" dirty="0"/>
          </a:p>
          <a:p>
            <a:r>
              <a:rPr lang="en-US" dirty="0"/>
              <a:t>The </a:t>
            </a:r>
            <a:r>
              <a:rPr lang="en-US" dirty="0" smtClean="0"/>
              <a:t>Town Planners (Registration) Regulations, </a:t>
            </a:r>
            <a:r>
              <a:rPr lang="en-US" dirty="0" err="1" smtClean="0"/>
              <a:t>Gn</a:t>
            </a:r>
            <a:r>
              <a:rPr lang="en-US" dirty="0" smtClean="0"/>
              <a:t>, No 174/2018</a:t>
            </a:r>
            <a:endParaRPr lang="en-US" dirty="0"/>
          </a:p>
          <a:p>
            <a:pPr marL="0" indent="0">
              <a:buNone/>
            </a:pPr>
            <a:endParaRPr lang="en-US" dirty="0">
              <a:solidFill>
                <a:schemeClr val="tx1"/>
              </a:solidFill>
            </a:endParaRPr>
          </a:p>
        </p:txBody>
      </p:sp>
    </p:spTree>
    <p:extLst>
      <p:ext uri="{BB962C8B-B14F-4D97-AF65-F5344CB8AC3E}">
        <p14:creationId xmlns:p14="http://schemas.microsoft.com/office/powerpoint/2010/main" val="35574292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913D3B-28B0-EB78-CB84-DE33EFF36B2F}"/>
              </a:ext>
            </a:extLst>
          </p:cNvPr>
          <p:cNvSpPr>
            <a:spLocks noGrp="1"/>
          </p:cNvSpPr>
          <p:nvPr>
            <p:ph type="title"/>
          </p:nvPr>
        </p:nvSpPr>
        <p:spPr>
          <a:xfrm>
            <a:off x="1295402" y="982132"/>
            <a:ext cx="9281613" cy="1303867"/>
          </a:xfrm>
        </p:spPr>
        <p:txBody>
          <a:bodyPr/>
          <a:lstStyle/>
          <a:p>
            <a:r>
              <a:rPr lang="en-US" dirty="0"/>
              <a:t>Issues under consideration</a:t>
            </a:r>
            <a:endParaRPr lang="en-US" b="1" dirty="0">
              <a:solidFill>
                <a:srgbClr val="3333CC"/>
              </a:solidFill>
            </a:endParaRPr>
          </a:p>
        </p:txBody>
      </p:sp>
      <p:sp>
        <p:nvSpPr>
          <p:cNvPr id="3" name="Content Placeholder 2">
            <a:extLst>
              <a:ext uri="{FF2B5EF4-FFF2-40B4-BE49-F238E27FC236}">
                <a16:creationId xmlns:a16="http://schemas.microsoft.com/office/drawing/2014/main" xmlns="" id="{BCC907D6-D5F1-7B4E-385D-C831D13A3972}"/>
              </a:ext>
            </a:extLst>
          </p:cNvPr>
          <p:cNvSpPr>
            <a:spLocks noGrp="1"/>
          </p:cNvSpPr>
          <p:nvPr>
            <p:ph idx="1"/>
          </p:nvPr>
        </p:nvSpPr>
        <p:spPr>
          <a:xfrm>
            <a:off x="1295402" y="2487776"/>
            <a:ext cx="9601196" cy="3318936"/>
          </a:xfrm>
        </p:spPr>
        <p:txBody>
          <a:bodyPr>
            <a:normAutofit/>
          </a:bodyPr>
          <a:lstStyle/>
          <a:p>
            <a:r>
              <a:rPr lang="en-US" dirty="0"/>
              <a:t>Legal requirements for Town Planner to execute planning work</a:t>
            </a:r>
            <a:r>
              <a:rPr lang="en-US" dirty="0" smtClean="0">
                <a:solidFill>
                  <a:srgbClr val="FF0000"/>
                </a:solidFill>
              </a:rPr>
              <a:t> </a:t>
            </a:r>
          </a:p>
          <a:p>
            <a:r>
              <a:rPr lang="en-US" dirty="0" smtClean="0"/>
              <a:t> </a:t>
            </a:r>
            <a:r>
              <a:rPr lang="en-US" dirty="0"/>
              <a:t>Restriction on the use of title</a:t>
            </a:r>
            <a:endParaRPr lang="en-US" dirty="0" smtClean="0"/>
          </a:p>
          <a:p>
            <a:r>
              <a:rPr lang="en-US" dirty="0"/>
              <a:t>Professional liability in the firm. </a:t>
            </a:r>
            <a:endParaRPr lang="en-US" dirty="0" smtClean="0"/>
          </a:p>
          <a:p>
            <a:r>
              <a:rPr lang="en-US" dirty="0"/>
              <a:t>Firm to have office plaque and letter head. </a:t>
            </a:r>
            <a:endParaRPr lang="en-US" dirty="0" smtClean="0"/>
          </a:p>
          <a:p>
            <a:r>
              <a:rPr lang="en-US" dirty="0"/>
              <a:t>Cancellation of registration.</a:t>
            </a:r>
            <a:endParaRPr lang="en-US" dirty="0" smtClean="0"/>
          </a:p>
          <a:p>
            <a:endParaRPr lang="en-US" dirty="0"/>
          </a:p>
          <a:p>
            <a:endParaRPr lang="en-US" dirty="0"/>
          </a:p>
        </p:txBody>
      </p:sp>
    </p:spTree>
    <p:extLst>
      <p:ext uri="{BB962C8B-B14F-4D97-AF65-F5344CB8AC3E}">
        <p14:creationId xmlns:p14="http://schemas.microsoft.com/office/powerpoint/2010/main" val="888595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AA56F8-D5E1-7FFC-0969-5F4C914F5C51}"/>
              </a:ext>
            </a:extLst>
          </p:cNvPr>
          <p:cNvSpPr>
            <a:spLocks noGrp="1"/>
          </p:cNvSpPr>
          <p:nvPr>
            <p:ph type="title"/>
          </p:nvPr>
        </p:nvSpPr>
        <p:spPr/>
        <p:txBody>
          <a:bodyPr>
            <a:normAutofit fontScale="90000"/>
          </a:bodyPr>
          <a:lstStyle/>
          <a:p>
            <a:r>
              <a:rPr lang="en-US" dirty="0"/>
              <a:t>Legal requirements for Town Planner to execute planning work</a:t>
            </a:r>
            <a:r>
              <a:rPr lang="en-US" dirty="0">
                <a:solidFill>
                  <a:srgbClr val="FF0000"/>
                </a:solidFill>
              </a:rPr>
              <a:t> </a:t>
            </a:r>
          </a:p>
        </p:txBody>
      </p:sp>
      <p:sp>
        <p:nvSpPr>
          <p:cNvPr id="3" name="Content Placeholder 2">
            <a:extLst>
              <a:ext uri="{FF2B5EF4-FFF2-40B4-BE49-F238E27FC236}">
                <a16:creationId xmlns:a16="http://schemas.microsoft.com/office/drawing/2014/main" xmlns="" id="{E1909A26-9FC5-A094-152C-DCF8795BEB22}"/>
              </a:ext>
            </a:extLst>
          </p:cNvPr>
          <p:cNvSpPr>
            <a:spLocks noGrp="1"/>
          </p:cNvSpPr>
          <p:nvPr>
            <p:ph idx="1"/>
          </p:nvPr>
        </p:nvSpPr>
        <p:spPr/>
        <p:txBody>
          <a:bodyPr>
            <a:normAutofit fontScale="92500" lnSpcReduction="10000"/>
          </a:bodyPr>
          <a:lstStyle/>
          <a:p>
            <a:pPr algn="just"/>
            <a:r>
              <a:rPr lang="en-US" dirty="0"/>
              <a:t>The town planer is required to be duly registered. </a:t>
            </a:r>
            <a:r>
              <a:rPr lang="en-US" dirty="0" smtClean="0"/>
              <a:t>Consulting TP, Fully Registered TP, Graduate TP and Technician TP under S</a:t>
            </a:r>
            <a:r>
              <a:rPr lang="en-US" dirty="0"/>
              <a:t>. 11, 11A, 11B, 11C, 11D &amp; </a:t>
            </a:r>
            <a:r>
              <a:rPr lang="en-US" dirty="0" err="1"/>
              <a:t>Reg</a:t>
            </a:r>
            <a:r>
              <a:rPr lang="en-US" dirty="0"/>
              <a:t> 4 for individual and Firm </a:t>
            </a:r>
            <a:r>
              <a:rPr lang="en-US" dirty="0" err="1"/>
              <a:t>Reg</a:t>
            </a:r>
            <a:r>
              <a:rPr lang="en-US" dirty="0"/>
              <a:t> 5</a:t>
            </a:r>
            <a:r>
              <a:rPr lang="en-US" dirty="0" smtClean="0"/>
              <a:t>.</a:t>
            </a:r>
            <a:endParaRPr lang="en-US" dirty="0"/>
          </a:p>
          <a:p>
            <a:pPr algn="just"/>
            <a:r>
              <a:rPr lang="en-US" dirty="0"/>
              <a:t>The town planer or firm shall pay the annual subscription fee. S.29, </a:t>
            </a:r>
            <a:r>
              <a:rPr lang="en-US" dirty="0" err="1"/>
              <a:t>Reg</a:t>
            </a:r>
            <a:r>
              <a:rPr lang="en-US" dirty="0"/>
              <a:t> 8 &amp;1st Schedule</a:t>
            </a:r>
            <a:r>
              <a:rPr lang="en-US" dirty="0" smtClean="0"/>
              <a:t>.</a:t>
            </a:r>
          </a:p>
          <a:p>
            <a:pPr algn="just"/>
            <a:r>
              <a:rPr lang="en-US" dirty="0"/>
              <a:t>The town planner or firm shall be required to possess an annual practicing license. </a:t>
            </a:r>
            <a:r>
              <a:rPr lang="en-US" dirty="0" err="1"/>
              <a:t>Reg</a:t>
            </a:r>
            <a:r>
              <a:rPr lang="en-US" dirty="0"/>
              <a:t> </a:t>
            </a:r>
            <a:r>
              <a:rPr lang="en-US" dirty="0" smtClean="0"/>
              <a:t>9</a:t>
            </a:r>
            <a:endParaRPr lang="en-US" dirty="0"/>
          </a:p>
          <a:p>
            <a:pPr algn="just"/>
            <a:r>
              <a:rPr lang="en-US" dirty="0"/>
              <a:t>Registered town planner is required to adhering the Code of ethics and conduct S. 13 &amp; 3rd Schedule</a:t>
            </a:r>
            <a:endParaRPr lang="en-US" dirty="0"/>
          </a:p>
        </p:txBody>
      </p:sp>
    </p:spTree>
    <p:extLst>
      <p:ext uri="{BB962C8B-B14F-4D97-AF65-F5344CB8AC3E}">
        <p14:creationId xmlns:p14="http://schemas.microsoft.com/office/powerpoint/2010/main" val="29285801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C6CF17-BDFF-1710-1D0A-754E43CB479D}"/>
              </a:ext>
            </a:extLst>
          </p:cNvPr>
          <p:cNvSpPr>
            <a:spLocks noGrp="1"/>
          </p:cNvSpPr>
          <p:nvPr>
            <p:ph type="title"/>
          </p:nvPr>
        </p:nvSpPr>
        <p:spPr>
          <a:xfrm>
            <a:off x="1295401" y="982133"/>
            <a:ext cx="9601197" cy="955850"/>
          </a:xfrm>
        </p:spPr>
        <p:txBody>
          <a:bodyPr>
            <a:normAutofit/>
          </a:bodyPr>
          <a:lstStyle/>
          <a:p>
            <a:r>
              <a:rPr lang="en-US" dirty="0"/>
              <a:t>Restriction on the use of title</a:t>
            </a:r>
            <a:endParaRPr lang="en-US" b="1" dirty="0">
              <a:solidFill>
                <a:srgbClr val="3333CC"/>
              </a:solidFill>
            </a:endParaRPr>
          </a:p>
        </p:txBody>
      </p:sp>
      <p:sp>
        <p:nvSpPr>
          <p:cNvPr id="3" name="Content Placeholder 2">
            <a:extLst>
              <a:ext uri="{FF2B5EF4-FFF2-40B4-BE49-F238E27FC236}">
                <a16:creationId xmlns:a16="http://schemas.microsoft.com/office/drawing/2014/main" xmlns="" id="{5DC6290F-B8D5-B0E7-7A60-1331E76F3DAF}"/>
              </a:ext>
            </a:extLst>
          </p:cNvPr>
          <p:cNvSpPr>
            <a:spLocks noGrp="1"/>
          </p:cNvSpPr>
          <p:nvPr>
            <p:ph idx="1"/>
          </p:nvPr>
        </p:nvSpPr>
        <p:spPr>
          <a:xfrm>
            <a:off x="1187355" y="2333767"/>
            <a:ext cx="9709242" cy="3666341"/>
          </a:xfrm>
        </p:spPr>
        <p:txBody>
          <a:bodyPr>
            <a:noAutofit/>
          </a:bodyPr>
          <a:lstStyle/>
          <a:p>
            <a:pPr marL="0" indent="0">
              <a:buNone/>
            </a:pPr>
            <a:r>
              <a:rPr lang="en-US" sz="2000" dirty="0"/>
              <a:t>It is prohibited for any individual who is not duly registered as a town planner to engage in any planning activities. S </a:t>
            </a:r>
            <a:r>
              <a:rPr lang="en-US" sz="2000" dirty="0" smtClean="0"/>
              <a:t>22</a:t>
            </a:r>
            <a:endParaRPr lang="en-US" sz="2000" dirty="0">
              <a:solidFill>
                <a:schemeClr val="tx1"/>
              </a:solidFill>
            </a:endParaRPr>
          </a:p>
          <a:p>
            <a:r>
              <a:rPr lang="en-US" sz="2000" dirty="0"/>
              <a:t>Practices as a town planner</a:t>
            </a:r>
            <a:r>
              <a:rPr lang="en-US" sz="2000" dirty="0" smtClean="0"/>
              <a:t>.</a:t>
            </a:r>
          </a:p>
          <a:p>
            <a:r>
              <a:rPr lang="en-US" sz="2000" dirty="0"/>
              <a:t>Use the style or title “Registered </a:t>
            </a:r>
            <a:r>
              <a:rPr lang="en-US" sz="2000" dirty="0" smtClean="0"/>
              <a:t>TP” </a:t>
            </a:r>
            <a:r>
              <a:rPr lang="en-US" sz="2000" dirty="0"/>
              <a:t>or any other name title style, title or description implying whether in itself in the circumstance in which it is used that such person is a town planner</a:t>
            </a:r>
            <a:r>
              <a:rPr lang="en-US" sz="2000" dirty="0" smtClean="0"/>
              <a:t>.</a:t>
            </a:r>
          </a:p>
          <a:p>
            <a:r>
              <a:rPr lang="en-US" sz="2000" dirty="0"/>
              <a:t>Holds himself out whether directly or by implication to be town </a:t>
            </a:r>
            <a:r>
              <a:rPr lang="en-US" sz="2000" dirty="0" smtClean="0"/>
              <a:t>planner</a:t>
            </a:r>
          </a:p>
          <a:p>
            <a:r>
              <a:rPr lang="en-US" sz="2000" dirty="0"/>
              <a:t>Any person who engages in such conduct shall be deemed to have committed an offense and shall be liable to pay a fine not exceed TZS 10,000,000/= and not less than TZS 5,000,000/= or to imprisonment for a term not less than 1 year but not exceeding 3 years or both</a:t>
            </a:r>
            <a:r>
              <a:rPr lang="en-US" sz="2000" dirty="0" smtClean="0"/>
              <a:t>.</a:t>
            </a:r>
            <a:endParaRPr lang="en-US" sz="2000" dirty="0"/>
          </a:p>
        </p:txBody>
      </p:sp>
    </p:spTree>
    <p:extLst>
      <p:ext uri="{BB962C8B-B14F-4D97-AF65-F5344CB8AC3E}">
        <p14:creationId xmlns:p14="http://schemas.microsoft.com/office/powerpoint/2010/main" val="1727445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Bodies of persons operating as registered town planner.</a:t>
            </a:r>
            <a:endParaRPr lang="en-US" dirty="0"/>
          </a:p>
        </p:txBody>
      </p:sp>
      <p:sp>
        <p:nvSpPr>
          <p:cNvPr id="3" name="Content Placeholder 2"/>
          <p:cNvSpPr>
            <a:spLocks noGrp="1"/>
          </p:cNvSpPr>
          <p:nvPr>
            <p:ph idx="1"/>
          </p:nvPr>
        </p:nvSpPr>
        <p:spPr/>
        <p:txBody>
          <a:bodyPr>
            <a:normAutofit fontScale="85000" lnSpcReduction="10000"/>
          </a:bodyPr>
          <a:lstStyle/>
          <a:p>
            <a:pPr algn="just">
              <a:buFont typeface="Arial" panose="020B0604020202020204" pitchFamily="34" charset="0"/>
              <a:buChar char="•"/>
            </a:pPr>
            <a:r>
              <a:rPr lang="en-US" dirty="0" smtClean="0"/>
              <a:t>A body, whether corporate or otherwise, shall not be allowed to carry out any work or practice as a town planner until its two members, partners or share holder have registered as town planners.  S. 23(1)</a:t>
            </a:r>
          </a:p>
          <a:p>
            <a:pPr algn="just">
              <a:buFont typeface="Arial" panose="020B0604020202020204" pitchFamily="34" charset="0"/>
              <a:buChar char="•"/>
            </a:pPr>
            <a:r>
              <a:rPr lang="en-US" dirty="0" smtClean="0"/>
              <a:t>Where a shareholder, partner or member dies or ceases to be registered, that body corporate may continue to carry on business or practice until such time as administration of the estate of the deceased is completed, as if legal representatives were registered town planners. S 23(2) </a:t>
            </a:r>
          </a:p>
          <a:p>
            <a:pPr algn="just">
              <a:buFont typeface="Arial" panose="020B0604020202020204" pitchFamily="34" charset="0"/>
              <a:buChar char="•"/>
            </a:pPr>
            <a:r>
              <a:rPr lang="en-US" dirty="0" smtClean="0"/>
              <a:t>Failure to comply with section 23(1) is an offence and shall be liable, upon conviction, to a fine less than two million but not exceeding five million shillings  or imprisonment for a term not less than three years but not more than six years or to both. S.23(4)</a:t>
            </a:r>
          </a:p>
          <a:p>
            <a:endParaRPr lang="en-US" dirty="0"/>
          </a:p>
        </p:txBody>
      </p:sp>
    </p:spTree>
    <p:extLst>
      <p:ext uri="{BB962C8B-B14F-4D97-AF65-F5344CB8AC3E}">
        <p14:creationId xmlns:p14="http://schemas.microsoft.com/office/powerpoint/2010/main" val="1447907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Offences relating to registration </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Section </a:t>
            </a:r>
            <a:r>
              <a:rPr lang="en-US" dirty="0"/>
              <a:t>25 states that any person </a:t>
            </a:r>
            <a:r>
              <a:rPr lang="en-US" dirty="0" smtClean="0"/>
              <a:t>who</a:t>
            </a:r>
          </a:p>
          <a:p>
            <a:pPr>
              <a:buFont typeface="Arial" panose="020B0604020202020204" pitchFamily="34" charset="0"/>
              <a:buChar char="•"/>
            </a:pPr>
            <a:r>
              <a:rPr lang="en-US" dirty="0"/>
              <a:t>f</a:t>
            </a:r>
            <a:r>
              <a:rPr lang="en-US" dirty="0" smtClean="0"/>
              <a:t>raudulently makes, or causes or permits to be made any false or incorrect entry in the Register.</a:t>
            </a:r>
          </a:p>
          <a:p>
            <a:pPr>
              <a:buFont typeface="Arial" panose="020B0604020202020204" pitchFamily="34" charset="0"/>
              <a:buChar char="•"/>
            </a:pPr>
            <a:r>
              <a:rPr lang="en-US" dirty="0" smtClean="0"/>
              <a:t>fails to pay prescribed fees</a:t>
            </a:r>
          </a:p>
          <a:p>
            <a:pPr>
              <a:buFont typeface="Arial" panose="020B0604020202020204" pitchFamily="34" charset="0"/>
              <a:buChar char="•"/>
            </a:pPr>
            <a:r>
              <a:rPr lang="en-US" dirty="0"/>
              <a:t>f</a:t>
            </a:r>
            <a:r>
              <a:rPr lang="en-US" dirty="0" smtClean="0"/>
              <a:t>raudulently procure, or attempts to procure where for him or for another person, registration as a town planner or</a:t>
            </a:r>
          </a:p>
          <a:p>
            <a:pPr>
              <a:buFont typeface="Arial" panose="020B0604020202020204" pitchFamily="34" charset="0"/>
              <a:buChar char="•"/>
            </a:pPr>
            <a:r>
              <a:rPr lang="en-US" dirty="0" smtClean="0"/>
              <a:t>knowingly or willfully makes any statement which is false in a material particular, or which is misleading with a view to gaining any advantage concession or privilege </a:t>
            </a:r>
          </a:p>
          <a:p>
            <a:pPr>
              <a:buFont typeface="Arial" panose="020B0604020202020204" pitchFamily="34" charset="0"/>
              <a:buChar char="•"/>
            </a:pPr>
            <a:endParaRPr lang="en-US" dirty="0"/>
          </a:p>
        </p:txBody>
      </p:sp>
    </p:spTree>
    <p:extLst>
      <p:ext uri="{BB962C8B-B14F-4D97-AF65-F5344CB8AC3E}">
        <p14:creationId xmlns:p14="http://schemas.microsoft.com/office/powerpoint/2010/main" val="5756709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Offences relating to registration </a:t>
            </a:r>
          </a:p>
        </p:txBody>
      </p:sp>
      <p:sp>
        <p:nvSpPr>
          <p:cNvPr id="3" name="Content Placeholder 2"/>
          <p:cNvSpPr>
            <a:spLocks noGrp="1"/>
          </p:cNvSpPr>
          <p:nvPr>
            <p:ph idx="1"/>
          </p:nvPr>
        </p:nvSpPr>
        <p:spPr/>
        <p:txBody>
          <a:bodyPr/>
          <a:lstStyle/>
          <a:p>
            <a:pPr marL="0" indent="0">
              <a:buNone/>
            </a:pPr>
            <a:r>
              <a:rPr lang="en-US" dirty="0"/>
              <a:t>c</a:t>
            </a:r>
            <a:r>
              <a:rPr lang="en-US" dirty="0" smtClean="0"/>
              <a:t>ommits an offence and shall be liable upon conviction to a fine not less than two million shillings but not exceeding five million shillings or to imprisonment for a term not less than one year and not exceeding three years or to both.</a:t>
            </a:r>
            <a:endParaRPr lang="en-US" dirty="0"/>
          </a:p>
        </p:txBody>
      </p:sp>
    </p:spTree>
    <p:extLst>
      <p:ext uri="{BB962C8B-B14F-4D97-AF65-F5344CB8AC3E}">
        <p14:creationId xmlns:p14="http://schemas.microsoft.com/office/powerpoint/2010/main" val="212691484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Facet</Template>
  <TotalTime>1527</TotalTime>
  <Words>935</Words>
  <Application>Microsoft Office PowerPoint</Application>
  <PresentationFormat>Widescreen</PresentationFormat>
  <Paragraphs>66</Paragraphs>
  <Slides>15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Garamond</vt:lpstr>
      <vt:lpstr>Organic</vt:lpstr>
      <vt:lpstr>THE UNITED REPUBLIC OF TANZANIA   TANZANIA PUBLIC BAR ASSOCIATION  </vt:lpstr>
      <vt:lpstr>Introduction</vt:lpstr>
      <vt:lpstr>Laws Governing TPRB</vt:lpstr>
      <vt:lpstr>Issues under consideration</vt:lpstr>
      <vt:lpstr>Legal requirements for Town Planner to execute planning work </vt:lpstr>
      <vt:lpstr>Restriction on the use of title</vt:lpstr>
      <vt:lpstr>Bodies of persons operating as registered town planner.</vt:lpstr>
      <vt:lpstr>Offences relating to registration </vt:lpstr>
      <vt:lpstr>Offences relating to registration </vt:lpstr>
      <vt:lpstr>Professional liability in the firm</vt:lpstr>
      <vt:lpstr>Firm to have office plaque and letter head. Reg 26</vt:lpstr>
      <vt:lpstr>Physical Address . Reg 26(3)</vt:lpstr>
      <vt:lpstr>Cancellation of registration. S 15</vt:lpstr>
      <vt:lpstr>Cancellation of registration. S 15</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UNITED REPUBLIC OF TANZANIA  TANZANIA PUBLIC BAR ASSOCIATION</dc:title>
  <dc:creator>Joyce Karata</dc:creator>
  <cp:lastModifiedBy>Microsoft account</cp:lastModifiedBy>
  <cp:revision>59</cp:revision>
  <dcterms:created xsi:type="dcterms:W3CDTF">2024-10-12T19:52:20Z</dcterms:created>
  <dcterms:modified xsi:type="dcterms:W3CDTF">2025-11-24T10:09:07Z</dcterms:modified>
</cp:coreProperties>
</file>